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1"/>
  </p:notesMasterIdLst>
  <p:sldIdLst>
    <p:sldId id="290" r:id="rId2"/>
    <p:sldId id="257" r:id="rId3"/>
    <p:sldId id="268" r:id="rId4"/>
    <p:sldId id="269" r:id="rId5"/>
    <p:sldId id="270" r:id="rId6"/>
    <p:sldId id="271" r:id="rId7"/>
    <p:sldId id="272" r:id="rId8"/>
    <p:sldId id="273" r:id="rId9"/>
    <p:sldId id="276" r:id="rId10"/>
    <p:sldId id="279" r:id="rId11"/>
    <p:sldId id="274" r:id="rId12"/>
    <p:sldId id="281" r:id="rId13"/>
    <p:sldId id="280" r:id="rId14"/>
    <p:sldId id="277" r:id="rId15"/>
    <p:sldId id="282" r:id="rId16"/>
    <p:sldId id="275" r:id="rId17"/>
    <p:sldId id="278" r:id="rId18"/>
    <p:sldId id="283" r:id="rId19"/>
    <p:sldId id="289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5183A-1EBA-4C5B-B80B-30D69D0B888B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6004-2661-4D9C-97E7-52CF8B395D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1475D-59C8-4C85-B899-1355889C9A6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0" y="3429000"/>
            <a:ext cx="6399213" cy="12192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800600"/>
            <a:ext cx="6399213" cy="838200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5013" y="533400"/>
            <a:ext cx="1598612" cy="5592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4413" y="533400"/>
            <a:ext cx="4648200" cy="5592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4463"/>
            <a:ext cx="77724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848600" cy="4114800"/>
          </a:xfrm>
        </p:spPr>
        <p:txBody>
          <a:bodyPr/>
          <a:lstStyle/>
          <a:p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525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90925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25FA92B-5DF5-4A86-BD9A-110FC768C7A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4413" y="1905000"/>
            <a:ext cx="3122612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59425" y="1905000"/>
            <a:ext cx="31242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413" y="533400"/>
            <a:ext cx="639921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413" y="1905000"/>
            <a:ext cx="6399212" cy="422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D1439E3A-9569-4908-A226-3CAB6F6DB135}" type="datetimeFigureOut">
              <a:rPr lang="el-GR" smtClean="0"/>
              <a:pPr/>
              <a:t>19/02/2014</a:t>
            </a:fld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39887B78-945C-4B55-9179-26B88035B79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404664"/>
            <a:ext cx="7704856" cy="46166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ΙΣΤΟΡΙΚΗ  ΕΞΕΛΙΞΗ  ΤΗΣ  ΣΩΜΑΤΙΚΗΣ  ΑΓΩΓΗΣ</a:t>
            </a:r>
            <a:endParaRPr lang="el-GR" sz="2400" dirty="0"/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267744" y="5740514"/>
            <a:ext cx="4176464" cy="78483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b="1" dirty="0"/>
              <a:t>Βασίλης Γιωργαλλάς</a:t>
            </a:r>
          </a:p>
          <a:p>
            <a:pPr algn="ctr">
              <a:spcBef>
                <a:spcPct val="50000"/>
              </a:spcBef>
            </a:pPr>
            <a:r>
              <a:rPr lang="el-GR" b="1" dirty="0"/>
              <a:t>Καθηγητής Φυσικής Αγωγής</a:t>
            </a:r>
          </a:p>
        </p:txBody>
      </p:sp>
      <p:pic>
        <p:nvPicPr>
          <p:cNvPr id="11265" name="Picture 1" descr="C:\Users\Βασίλης\Documents\AAAAAAA\WEPICS\Blogger\Glip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3950" y="1715740"/>
            <a:ext cx="6894513" cy="38735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1124744"/>
            <a:ext cx="612068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b="1" dirty="0" smtClean="0"/>
              <a:t>Ερωτήσεις </a:t>
            </a:r>
            <a:r>
              <a:rPr lang="en-US" sz="2400" b="1" dirty="0" smtClean="0"/>
              <a:t>Multiple choice</a:t>
            </a:r>
            <a:endParaRPr lang="el-G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Της Νίκης με κάθε μέσον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Της Έξυπνης επικράτησης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Της Ευγενικής άμμιλας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Της ανταγωνιστικής έριδας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9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144016" y="620688"/>
            <a:ext cx="889248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tx1"/>
                </a:solidFill>
              </a:rPr>
              <a:t>Οι αρχαίοι Έλληνες ανέπτυξαν ανθρωπιστικές αξίες με την αγωγή να  έχει σημαντικό ρόλο. Η άσκηση είναι μέσον για απόκτηση της αρετής στη ζωή. Εδώ αναπτύχθηκε ο ανταγωνισμός με τη μορφή</a:t>
            </a:r>
            <a:endParaRPr lang="el-GR" sz="2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 έξυπνου πολίτη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400" b="1" dirty="0" smtClean="0">
                          <a:solidFill>
                            <a:srgbClr val="C00000"/>
                          </a:solidFill>
                        </a:rPr>
                        <a:t>Του «καλού καγαθού»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 καλού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 καλού πολεμιστή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10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251520" y="836712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Στην Αθήνα η γυμναστική είναι απαραίτητο στοιχείο της αγωγής για τη δημιουργία…</a:t>
            </a:r>
            <a:endParaRPr lang="el-GR" sz="2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1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Της αθλητικής δύναμης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 ιδανικού πολίτη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 καλού καγαθού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Της στρατιωτικής δύναμης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6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8147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8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49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0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8151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3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4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5" name="AutoShape 27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6" name="AutoShape 28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7" name="AutoShape 2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8158" name="AutoShape 3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1" name="TextBox 20"/>
          <p:cNvSpPr txBox="1"/>
          <p:nvPr/>
        </p:nvSpPr>
        <p:spPr>
          <a:xfrm>
            <a:off x="251520" y="692696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Στη Σπάρτη η άσκηση χρησιμοποιείται για σκληραγωγία και τελειοποίηση…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Άλλαξαν τα έπαθλα των αγώνων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Πίστευαν περισσότερο στη νίκη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Άλλαξαν το πνεύμα της άσκησης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Άλλαξαν τους κανονισμούς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251520" y="620688"/>
            <a:ext cx="864096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Οι Ρωμαίοι χρησιμοποίησαν τις ίδιες μορφές σωματικής άσκησης που χρησιμοποίησαν  και οι αρχαίοι Έλληνες, αλλά οδήγησαν στην παρακμή της άθλησης γιατί…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Τον πολυτάλαντο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Τον ανίκητο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Μονομάχο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Πάνοπλο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144016" y="797803"/>
            <a:ext cx="88924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Στη θέση του </a:t>
            </a:r>
            <a:r>
              <a:rPr lang="el-GR" sz="2400" b="1" dirty="0" smtClean="0">
                <a:solidFill>
                  <a:schemeClr val="tx1"/>
                </a:solidFill>
              </a:rPr>
              <a:t>«καλού καγαθού»  στη Ρώμη </a:t>
            </a:r>
            <a:r>
              <a:rPr lang="el-GR" sz="2400" dirty="0" smtClean="0">
                <a:solidFill>
                  <a:schemeClr val="tx1"/>
                </a:solidFill>
              </a:rPr>
              <a:t>συναντάμε τον…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Η ομορφιά και η εξυπνάδα του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Η τέλεια αρμονία του σώματος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Η δύναμη και η σκληράδα του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Η ισοροπία ψυχής, σώματος και πνεύματος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144016" y="908720"/>
            <a:ext cx="889248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Χαρακτηριστικό του </a:t>
            </a:r>
            <a:r>
              <a:rPr lang="el-GR" sz="2400" b="1" dirty="0" smtClean="0">
                <a:solidFill>
                  <a:schemeClr val="tx1"/>
                </a:solidFill>
              </a:rPr>
              <a:t>«μονομάχου αθλητή» </a:t>
            </a:r>
            <a:r>
              <a:rPr lang="el-GR" sz="2400" dirty="0" smtClean="0">
                <a:solidFill>
                  <a:schemeClr val="tx1"/>
                </a:solidFill>
              </a:rPr>
              <a:t>είναι…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Παίζω και τη χαρά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Άρτος και θέαμα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Κρασί και νίκη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Αναζητώ την τελειότητα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144016" y="869811"/>
            <a:ext cx="88924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…η αγωνιστική συμεριφορά των Ρωμαίων εκφράζεται με τη νοοτροπία της εποχής:</a:t>
            </a:r>
            <a:endParaRPr lang="el-GR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068960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51520" y="620688"/>
            <a:ext cx="864096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000" dirty="0" smtClean="0">
                <a:solidFill>
                  <a:schemeClr val="tx1"/>
                </a:solidFill>
              </a:rPr>
              <a:t>Τα χαρακτηριστικά της ρωμαϊκής μορφής άθλησης </a:t>
            </a:r>
            <a:r>
              <a:rPr lang="el-GR" sz="2000" b="1" dirty="0" smtClean="0">
                <a:solidFill>
                  <a:schemeClr val="tx1"/>
                </a:solidFill>
              </a:rPr>
              <a:t>επηρέασαν θετικά τους ολυμπιακούς αγώνες, </a:t>
            </a:r>
            <a:r>
              <a:rPr lang="el-GR" sz="2000" dirty="0" smtClean="0">
                <a:solidFill>
                  <a:schemeClr val="tx1"/>
                </a:solidFill>
              </a:rPr>
              <a:t>επέβαλλαν την δική τους άποψη και νοοτροπία διοργανώνοντας τις πιο ένδοξες ολυμπιάδες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Αθλοπαιδειές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Επιτραπέζια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Παραδοσιακά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Ανταγωνιστικά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144016" y="620688"/>
            <a:ext cx="889248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Οι Βυζαντινοί επηρεασμένοι από την αρχαία ελληνική κουλτούρα δίνουν έμφαση στα παιχνίδια… αυτά που μέχρι σήμερα ονομάζονται</a:t>
            </a:r>
            <a:endParaRPr lang="el-GR" sz="40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482552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Σωστό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Λάθος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18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16196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220072" y="3494112"/>
            <a:ext cx="2173560" cy="216024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79512" y="692696"/>
            <a:ext cx="8784976" cy="1785104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200" dirty="0" smtClean="0">
                <a:solidFill>
                  <a:schemeClr val="tx1"/>
                </a:solidFill>
              </a:rPr>
              <a:t>Με την συμβολή του Γάλλου βαρόνου Πιερ Ντε Κουμπερτέν που αναζητώντας νέα </a:t>
            </a:r>
            <a:r>
              <a:rPr lang="el-GR" sz="2200" b="1" dirty="0" smtClean="0">
                <a:solidFill>
                  <a:schemeClr val="tx1"/>
                </a:solidFill>
              </a:rPr>
              <a:t>ανθρωποκεντρικά παιδαγωγικά συστήματα</a:t>
            </a:r>
            <a:r>
              <a:rPr lang="el-GR" sz="2200" dirty="0" smtClean="0">
                <a:solidFill>
                  <a:schemeClr val="tx1"/>
                </a:solidFill>
              </a:rPr>
              <a:t>, για την ισομερή ανάπτυξη του ανθρώπου –και την επίδρασης της αρχαίας Ελληνικής αγωγής, αναβιώνονται στην Αθήνα το 1896 οι Ολυμπιακοί Αγώνες…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92696"/>
            <a:ext cx="8447856" cy="883692"/>
          </a:xfrm>
        </p:spPr>
        <p:txBody>
          <a:bodyPr/>
          <a:lstStyle/>
          <a:p>
            <a:r>
              <a:rPr lang="el-GR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Το Κονγ-Φου ήταν μορφή άσκησης που εμφανίστηκε  στην…</a:t>
            </a:r>
            <a:endParaRPr lang="el-GR" sz="24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Αίγυπτο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Ιαπωνία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Κίνα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Ινδία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44624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1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Πάλη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Γιόγκα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Πυγμαχία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κορώνα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2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0" name="TextBox 19"/>
          <p:cNvSpPr txBox="1"/>
          <p:nvPr/>
        </p:nvSpPr>
        <p:spPr>
          <a:xfrm>
            <a:off x="251520" y="908720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l-GR" sz="2400" dirty="0" smtClean="0">
                <a:solidFill>
                  <a:schemeClr val="tx1"/>
                </a:solidFill>
              </a:rPr>
              <a:t>Στην Ινδία η άσκηση δέθηκε με τη θρησκεία και πρωτοεμφανίζεται η…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Κίνα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Ινδία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Ιαπωνία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Περσία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3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251520" y="836712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Το Ζίου – Ζίτσου ήταν μορφή στρατιωτικών αθλημάτων που εμφανίστηκε στη…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Στην Μεσοποταμία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 Περσία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Στο Νεπάλ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Στην Αίγυπτο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4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5" name="TextBox 24"/>
          <p:cNvSpPr txBox="1"/>
          <p:nvPr/>
        </p:nvSpPr>
        <p:spPr>
          <a:xfrm>
            <a:off x="251520" y="836712"/>
            <a:ext cx="864096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Το Πόλο παίχτηκε για πρώτη φορά τον 8</a:t>
            </a:r>
            <a:r>
              <a:rPr lang="el-GR" sz="2400" baseline="30000" dirty="0" smtClean="0">
                <a:solidFill>
                  <a:schemeClr val="tx1"/>
                </a:solidFill>
              </a:rPr>
              <a:t>ο</a:t>
            </a:r>
            <a:r>
              <a:rPr lang="el-GR" sz="2400" dirty="0" smtClean="0">
                <a:solidFill>
                  <a:schemeClr val="tx1"/>
                </a:solidFill>
              </a:rPr>
              <a:t> π.Χ. αιώνα…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Τον ιδανικό εργάτη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Τον ιδανικό πολεμιστή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Ιδανικό άνθρωπο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Τον ιδανικό αθλητή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5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251520" y="764704"/>
            <a:ext cx="8640960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000" dirty="0" smtClean="0">
                <a:solidFill>
                  <a:schemeClr val="tx1"/>
                </a:solidFill>
              </a:rPr>
              <a:t>Η άσκηση στην Ελλάδα ήταν μέρος του πολιτισμού και της αγωγής,  άμεσα συνδυασμένη με την πνευματική καλλιέργεια και σκόπευε να δημιουργήσει…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3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του δυνατού και ωραίου σώματος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dirty="0" smtClean="0">
                          <a:solidFill>
                            <a:srgbClr val="C00000"/>
                          </a:solidFill>
                        </a:rPr>
                        <a:t>Του σώματος, της ψυχής και του πνευματος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Των γραμμάτων της μουσικής και της τέχνης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Του καλού πολίτη που έχει υγεία και δύναμη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8" name="Text Box 18"/>
          <p:cNvSpPr txBox="1">
            <a:spLocks noChangeArrowheads="1"/>
          </p:cNvSpPr>
          <p:nvPr/>
        </p:nvSpPr>
        <p:spPr bwMode="auto">
          <a:xfrm>
            <a:off x="3429000" y="30480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6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6099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0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1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2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6103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4" name="AutoShape 24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5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6" name="AutoShape 26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7" name="AutoShape 2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6108" name="AutoShape 2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144016" y="836712"/>
            <a:ext cx="889248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Τα χαρακτηριστικά του </a:t>
            </a:r>
            <a:r>
              <a:rPr lang="el-GR" sz="2400" b="1" dirty="0" smtClean="0">
                <a:solidFill>
                  <a:schemeClr val="tx1"/>
                </a:solidFill>
              </a:rPr>
              <a:t>ιδανικού άνθρωπου στην Αρχαία Ελλάδα ήταν η </a:t>
            </a:r>
            <a:r>
              <a:rPr lang="el-GR" sz="2400" dirty="0" smtClean="0">
                <a:solidFill>
                  <a:schemeClr val="tx1"/>
                </a:solidFill>
              </a:rPr>
              <a:t>ισόρροπη ανάπτυξη…</a:t>
            </a:r>
            <a:endParaRPr lang="el-GR" sz="16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79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Μυκηναϊκού πολιτισμού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Μινωϊκού πολιτισμού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Αιγυπτιακού Πολιτισμού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Black" pitchFamily="34" charset="0"/>
                        </a:rPr>
                        <a:t>Σπαρτιατικού πολιτισμού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5002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3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3429000" y="116632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7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50195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6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7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198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0199" name="AutoShape 23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0" name="AutoShape 24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1" name="AutoShape 25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2" name="AutoShape 26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3" name="AutoShape 27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4" name="AutoShape 28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5" name="AutoShape 29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6" name="AutoShape 30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07" name="AutoShape 3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0" name="AutoShape 3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820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0211" name="AutoShape 3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7724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" name="TextBox 23"/>
          <p:cNvSpPr txBox="1"/>
          <p:nvPr/>
        </p:nvSpPr>
        <p:spPr>
          <a:xfrm>
            <a:off x="251520" y="692696"/>
            <a:ext cx="8640960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Τα ταυροκαθάρψια ήταν  ασκήσεις με ταύρους και είναι χαρακτηριστικό του…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5" name="Group 3"/>
          <p:cNvGraphicFramePr>
            <a:graphicFrameLocks noGrp="1"/>
          </p:cNvGraphicFramePr>
          <p:nvPr>
            <p:ph type="tbl" idx="1"/>
          </p:nvPr>
        </p:nvGraphicFramePr>
        <p:xfrm>
          <a:off x="914400" y="2057400"/>
          <a:ext cx="7078663" cy="4114800"/>
        </p:xfrm>
        <a:graphic>
          <a:graphicData uri="http://schemas.openxmlformats.org/drawingml/2006/table">
            <a:tbl>
              <a:tblPr/>
              <a:tblGrid>
                <a:gridCol w="3540125"/>
                <a:gridCol w="3538538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προπαρασκευάσει τους νέους για τον πόλεμο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προπαρασκευάσει τους νέους για την εργασία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προπαρασκευάσει τους νέους για την κοινωνία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>
                          <a:solidFill>
                            <a:srgbClr val="C00000"/>
                          </a:solidFill>
                        </a:rPr>
                        <a:t>προπαρασκευάσει τους νέους για τους αγώνες</a:t>
                      </a: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Black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3810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Α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381000" y="4800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Γ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8153400" y="2743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Β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49" name="Text Box 17"/>
          <p:cNvSpPr txBox="1">
            <a:spLocks noChangeArrowheads="1"/>
          </p:cNvSpPr>
          <p:nvPr/>
        </p:nvSpPr>
        <p:spPr bwMode="auto">
          <a:xfrm>
            <a:off x="8153400" y="46482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Δ</a:t>
            </a:r>
            <a:endParaRPr lang="en-GB" sz="3200" b="1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3429000" y="188640"/>
            <a:ext cx="243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l-GR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Ερώτηση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charset="0"/>
              </a:rPr>
              <a:t>8</a:t>
            </a:r>
            <a:endParaRPr lang="en-GB" sz="32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charset="0"/>
            </a:endParaRPr>
          </a:p>
        </p:txBody>
      </p:sp>
      <p:sp>
        <p:nvSpPr>
          <p:cNvPr id="44051" name="AutoShape 19">
            <a:hlinkClick r:id="" action="ppaction://hlinkshowjump?jump=nextslide" highlightClick="1">
              <a:snd r:embed="rId2" name="applause.wav"/>
            </a:hlinkClick>
          </p:cNvPr>
          <p:cNvSpPr>
            <a:spLocks noChangeArrowheads="1"/>
          </p:cNvSpPr>
          <p:nvPr/>
        </p:nvSpPr>
        <p:spPr bwMode="auto">
          <a:xfrm>
            <a:off x="2209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l-GR">
                <a:effectLst>
                  <a:outerShdw blurRad="38100" dist="38100" dir="2700000" algn="tl">
                    <a:srgbClr val="000000"/>
                  </a:outerShdw>
                </a:effectLst>
              </a:rPr>
              <a:t>`</a:t>
            </a:r>
            <a:endParaRPr lang="en-GB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2" name="AutoShape 20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49530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3" name="AutoShape 21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5638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4" name="AutoShape 22">
            <a:hlinkClick r:id="" action="ppaction://noaction" highlightClick="1">
              <a:snd r:embed="rId3" name="carbrake.wav"/>
            </a:hlinkClick>
          </p:cNvPr>
          <p:cNvSpPr>
            <a:spLocks noChangeArrowheads="1"/>
          </p:cNvSpPr>
          <p:nvPr/>
        </p:nvSpPr>
        <p:spPr bwMode="auto">
          <a:xfrm>
            <a:off x="2209800" y="2971800"/>
            <a:ext cx="1219200" cy="838200"/>
          </a:xfrm>
          <a:prstGeom prst="actionButtonHelp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5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53400" y="6096000"/>
            <a:ext cx="762000" cy="762000"/>
          </a:xfrm>
          <a:prstGeom prst="actionButtonEnd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4056" name="AutoShape 2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67600" y="6096000"/>
            <a:ext cx="685800" cy="762000"/>
          </a:xfrm>
          <a:prstGeom prst="actionButtonBackPrevious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" name="TextBox 15"/>
          <p:cNvSpPr txBox="1"/>
          <p:nvPr/>
        </p:nvSpPr>
        <p:spPr>
          <a:xfrm>
            <a:off x="144016" y="1095127"/>
            <a:ext cx="889248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2400" dirty="0" smtClean="0">
                <a:solidFill>
                  <a:schemeClr val="tx1"/>
                </a:solidFill>
              </a:rPr>
              <a:t>Στη Κρήτη η άσκηση αποκτά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smtClean="0">
                <a:solidFill>
                  <a:schemeClr val="tx1"/>
                </a:solidFill>
              </a:rPr>
              <a:t>τεχνική και σκόπευε να... </a:t>
            </a:r>
            <a:endParaRPr lang="el-GR" sz="2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cking clock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Ticking clock design template</Template>
  <TotalTime>216</TotalTime>
  <Words>623</Words>
  <Application>Microsoft Office PowerPoint</Application>
  <PresentationFormat>On-screen Show (4:3)</PresentationFormat>
  <Paragraphs>184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Ticking clock design template</vt:lpstr>
      <vt:lpstr>Slide 1</vt:lpstr>
      <vt:lpstr>Το Κονγ-Φου ήταν μορφή άσκησης που εμφανίστηκε  στην…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Βασίλης</dc:creator>
  <cp:lastModifiedBy>Βασίλης</cp:lastModifiedBy>
  <cp:revision>5</cp:revision>
  <dcterms:created xsi:type="dcterms:W3CDTF">2013-12-30T08:22:03Z</dcterms:created>
  <dcterms:modified xsi:type="dcterms:W3CDTF">2014-02-19T07:15:47Z</dcterms:modified>
</cp:coreProperties>
</file>